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1C7DD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72"/>
    <p:restoredTop sz="85160"/>
  </p:normalViewPr>
  <p:slideViewPr>
    <p:cSldViewPr snapToGrid="0" snapToObjects="1">
      <p:cViewPr varScale="1">
        <p:scale>
          <a:sx n="93" d="100"/>
          <a:sy n="93" d="100"/>
        </p:scale>
        <p:origin x="232" y="2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yorfiCsaba/Applied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yorfiCsaba/Applied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yorfiCsaba/Applied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yorfiCsaba/Applied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yorfiCsaba/Applied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yorfiCsaba/Applied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10687961" cy="4351338"/>
          </a:xfrm>
          <a:prstGeom prst="rect">
            <a:avLst/>
          </a:prstGeom>
        </p:spPr>
        <p:txBody>
          <a:bodyPr/>
          <a:lstStyle/>
          <a:p>
            <a:r>
              <a:rPr lang="en-GB" b="1" dirty="0"/>
              <a:t>Data Wrangling</a:t>
            </a:r>
            <a:endParaRPr lang="en-GB" dirty="0"/>
          </a:p>
          <a:p>
            <a:pPr lvl="1"/>
            <a:r>
              <a:rPr lang="en-GB" dirty="0"/>
              <a:t>Cleaned and standardized raw SpaceX launch data.</a:t>
            </a:r>
          </a:p>
          <a:p>
            <a:pPr lvl="1"/>
            <a:r>
              <a:rPr lang="en-GB" dirty="0"/>
              <a:t>Converted date formats, corrected inconsistent text fields, and handled missing payload values.</a:t>
            </a:r>
          </a:p>
          <a:p>
            <a:pPr lvl="1"/>
            <a:r>
              <a:rPr lang="en-GB" dirty="0"/>
              <a:t>Constructed the target variable (class: 1 = success, 0 = failure).</a:t>
            </a:r>
          </a:p>
          <a:p>
            <a:pPr lvl="1"/>
            <a:r>
              <a:rPr lang="en-GB" dirty="0"/>
              <a:t>Engineered additional features:</a:t>
            </a:r>
          </a:p>
          <a:p>
            <a:pPr marL="1200150" lvl="2" indent="-285750"/>
            <a:r>
              <a:rPr lang="en-GB" b="1" dirty="0"/>
              <a:t>Booster Version Category</a:t>
            </a:r>
            <a:endParaRPr lang="en-GB" dirty="0"/>
          </a:p>
          <a:p>
            <a:pPr marL="1200150" lvl="2" indent="-285750"/>
            <a:r>
              <a:rPr lang="en-GB" b="1" dirty="0"/>
              <a:t>Simplified Orbit Classification</a:t>
            </a:r>
            <a:endParaRPr lang="en-GB" dirty="0"/>
          </a:p>
          <a:p>
            <a:pPr marL="1200150" lvl="2" indent="-285750"/>
            <a:r>
              <a:rPr lang="en-GB" dirty="0"/>
              <a:t>One-hot encoded categorical variables.</a:t>
            </a:r>
          </a:p>
          <a:p>
            <a:pPr lvl="1"/>
            <a:r>
              <a:rPr lang="en-GB" dirty="0"/>
              <a:t>Prepared the final dataset for EDA, dashboarding, and machine learning.</a:t>
            </a:r>
          </a:p>
          <a:p>
            <a:r>
              <a:rPr lang="en-GB" b="1" dirty="0"/>
              <a:t>GitHub URL:</a:t>
            </a:r>
            <a:br>
              <a:rPr lang="en-GB" dirty="0"/>
            </a:br>
            <a:r>
              <a:rPr lang="en-GB" dirty="0">
                <a:hlinkClick r:id="rId3"/>
              </a:rPr>
              <a:t>https://github.com/GyorfiCsaba/AppliedDataScienceCapstone</a:t>
            </a:r>
            <a:endParaRPr lang="en-GB" dirty="0"/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b="1" dirty="0"/>
              <a:t>EDA with Data Visualization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Several exploratory charts were created to understand relationships between launch features and landing outcomes.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Scatter plots</a:t>
            </a:r>
            <a:r>
              <a:rPr lang="en-GB" dirty="0"/>
              <a:t> were used to compare Flight Number, Payload Mass, and Orbit Type against Launch Site, revealing patterns in success rates.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Bar charts</a:t>
            </a:r>
            <a:r>
              <a:rPr lang="en-GB" dirty="0"/>
              <a:t> highlighted the success rate distribution across different orbit 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Line charts</a:t>
            </a:r>
            <a:r>
              <a:rPr lang="en-GB" dirty="0"/>
              <a:t> showed trends in landing success rates across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Correlation heatmaps</a:t>
            </a:r>
            <a:r>
              <a:rPr lang="en-GB" dirty="0"/>
              <a:t> helped identify the most influential variables for predicting landing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GitHub URL:</a:t>
            </a:r>
            <a:br>
              <a:rPr lang="en-GB" dirty="0"/>
            </a:br>
            <a:r>
              <a:rPr lang="en-GB" dirty="0">
                <a:hlinkClick r:id="rId3"/>
              </a:rPr>
              <a:t>https://github.com/GyorfiCsaba/AppliedDataScienceCapstone</a:t>
            </a:r>
            <a:endParaRPr lang="en-GB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b="1" dirty="0"/>
              <a:t>EDA with SQL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SQL queries were used to validate trends observed in the Python visual analysis: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Retrieved </a:t>
            </a:r>
            <a:r>
              <a:rPr lang="en-GB" b="1" dirty="0"/>
              <a:t>unique launch sites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Filtered records using pattern matching (e.g., sites starting with CCA).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Computed </a:t>
            </a:r>
            <a:r>
              <a:rPr lang="en-GB" b="1" dirty="0"/>
              <a:t>total payload mass</a:t>
            </a:r>
            <a:r>
              <a:rPr lang="en-GB" dirty="0"/>
              <a:t> for specific customers (e.g., NASA).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Calculated </a:t>
            </a:r>
            <a:r>
              <a:rPr lang="en-GB" b="1" dirty="0"/>
              <a:t>average payload mass</a:t>
            </a:r>
            <a:r>
              <a:rPr lang="en-GB" dirty="0"/>
              <a:t> for selected booster versions.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Identified the </a:t>
            </a:r>
            <a:r>
              <a:rPr lang="en-GB" b="1" dirty="0"/>
              <a:t>first successful ground landing date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Queried </a:t>
            </a:r>
            <a:r>
              <a:rPr lang="en-GB" b="1" dirty="0"/>
              <a:t>success vs failure counts</a:t>
            </a:r>
            <a:r>
              <a:rPr lang="en-GB" dirty="0"/>
              <a:t> across all missions.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Found boosters carrying the </a:t>
            </a:r>
            <a:r>
              <a:rPr lang="en-GB" b="1" dirty="0"/>
              <a:t>maximum payload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Ranked landing outcomes across a defined date range (2010–2017).</a:t>
            </a:r>
            <a:br>
              <a:rPr lang="en-GB" dirty="0"/>
            </a:br>
            <a:r>
              <a:rPr lang="en-GB" dirty="0">
                <a:hlinkClick r:id="rId3"/>
              </a:rPr>
              <a:t>https://github.com/GyorfiCsaba/AppliedDataScienceCapstone</a:t>
            </a: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b="1" dirty="0"/>
              <a:t>Build an Interactive Map with Folium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Created an interactive Folium map to visualize: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Launch site locations</a:t>
            </a:r>
            <a:r>
              <a:rPr lang="en-GB" dirty="0"/>
              <a:t> using markers.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Launch outcomes</a:t>
            </a:r>
            <a:r>
              <a:rPr lang="en-GB" dirty="0"/>
              <a:t> using color-coded icons (green = success, red = failure).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Distance calculations</a:t>
            </a:r>
            <a:r>
              <a:rPr lang="en-GB" dirty="0"/>
              <a:t> from each launch site to nearby features such as coastline, roads, and railways.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These map objects help visually </a:t>
            </a:r>
            <a:r>
              <a:rPr lang="en-GB" dirty="0" err="1"/>
              <a:t>analyze</a:t>
            </a:r>
            <a:r>
              <a:rPr lang="en-GB" dirty="0"/>
              <a:t> geographical influence on landing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Folium notebook:</a:t>
            </a:r>
            <a:br>
              <a:rPr lang="en-GB" dirty="0"/>
            </a:br>
            <a:r>
              <a:rPr lang="en-GB" dirty="0">
                <a:hlinkClick r:id="rId3"/>
              </a:rPr>
              <a:t>https://github.com/GyorfiCsaba/AppliedDataScienceCapstone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b="1" dirty="0"/>
              <a:t>Build a Dashboard with </a:t>
            </a:r>
            <a:r>
              <a:rPr lang="en-GB" b="1" dirty="0" err="1"/>
              <a:t>Plotly</a:t>
            </a:r>
            <a:r>
              <a:rPr lang="en-GB" b="1" dirty="0"/>
              <a:t> Dash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Added interactive components: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Launch Site Dropdown</a:t>
            </a:r>
            <a:r>
              <a:rPr lang="en-GB" dirty="0"/>
              <a:t> to filter results by site or view all sites.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Payload Range Slider</a:t>
            </a:r>
            <a:r>
              <a:rPr lang="en-GB" dirty="0"/>
              <a:t> to dynamically update mission results by selected payload interval.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Plots included in the dashboard: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Pie chart</a:t>
            </a:r>
            <a:r>
              <a:rPr lang="en-GB" dirty="0"/>
              <a:t> showing success counts (overall or per site).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Scatter plot</a:t>
            </a:r>
            <a:r>
              <a:rPr lang="en-GB" dirty="0"/>
              <a:t> comparing Payload vs. Landing Outcome with Booster Version </a:t>
            </a:r>
            <a:r>
              <a:rPr lang="en-GB" dirty="0" err="1"/>
              <a:t>color</a:t>
            </a:r>
            <a:r>
              <a:rPr lang="en-GB" dirty="0"/>
              <a:t> coding.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These interactions let users explore patterns and derive insights from mission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Dash notebook:</a:t>
            </a:r>
            <a:br>
              <a:rPr lang="en-GB" dirty="0"/>
            </a:br>
            <a:r>
              <a:rPr lang="en-GB" dirty="0">
                <a:hlinkClick r:id="rId3"/>
              </a:rPr>
              <a:t>https://github.com/GyorfiCsaba/AppliedDataScienceCapstone</a:t>
            </a:r>
            <a:endParaRPr lang="en-GB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GB" b="1" dirty="0"/>
              <a:t>Predictive Analysis (Classification)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Built several machine learning classification models to predict first-stage landing success.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Steps performed: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Preprocessed</a:t>
            </a:r>
            <a:r>
              <a:rPr lang="en-GB" dirty="0"/>
              <a:t> dataset (scaling, encoding).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Split data into training and test 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Trained Logistic Regression, SVM, KNN, and Decision Tree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Tuned hyperparameters using </a:t>
            </a:r>
            <a:r>
              <a:rPr lang="en-GB" dirty="0" err="1"/>
              <a:t>GridSearchCV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Selected best-performing model based on cross-validation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Best model:</a:t>
            </a:r>
            <a:r>
              <a:rPr lang="en-GB" dirty="0"/>
              <a:t> 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Cross-validation accuracy ≈ </a:t>
            </a:r>
            <a:r>
              <a:rPr lang="en-GB" b="1" dirty="0"/>
              <a:t>0.88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Test set accuracy ≈ </a:t>
            </a:r>
            <a:r>
              <a:rPr lang="en-GB" b="1" dirty="0"/>
              <a:t>0.72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ML notebook:</a:t>
            </a:r>
            <a:br>
              <a:rPr lang="en-GB" dirty="0"/>
            </a:br>
            <a:r>
              <a:rPr lang="en-GB" dirty="0">
                <a:hlinkClick r:id="rId3"/>
              </a:rPr>
              <a:t>https://github.com/GyorfiCsaba/AppliedDataScienceCapstone</a:t>
            </a:r>
            <a:endParaRPr lang="en-GB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11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relationships between payload, orbit type, booster category, and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(screenshots to be added):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results (launch site geography).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dashboard output (success distribution, payload patterns).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multiple ML models.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Decision Tree as the most accurate and interpretable classifier.</a:t>
            </a:r>
            <a:endParaRPr lang="en-US" sz="14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5681" y="1449417"/>
            <a:ext cx="10420638" cy="39591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visualizes how launch experience (Flight Number) varies across SpaceX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flight numbers generally correspond to later missions, which tend to show improved landing success due to engineering advancements.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Differences across sites reflect how frequently each site is used and how mission types vary.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B35FF-E949-14BB-2155-F9B74C2C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37" y="3983846"/>
            <a:ext cx="3762125" cy="248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compares Payload Mass (kg) across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sites handle significantly heavier payloads, which impacts mission complexity and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Notable clusters indicate preferred launch sites for different payload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9CC90-8424-FEF6-C19A-AEB69B07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735" y="4032505"/>
            <a:ext cx="3611302" cy="252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5155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bar chart shows how landing success probability varies by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Lower-energy orbits (LEO) typically have higher success rates, while high-energy orbits like GTO show lower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 orbit-related performance helps refine mission risk assessments.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9C91C-2C04-B253-2887-228E53122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394" y="3846927"/>
            <a:ext cx="3287211" cy="25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21573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compares Flight Number with Orbit Type, helping to identify how mission profiles evolved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flight numbers represent more recent missions, where improvements in booster design and operations are reflected in better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distribution across orbit types shows which orbits became more common as SpaceX expanded its launch capabilities.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8FBE3-A659-3A9D-784D-EE390910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38" y="3815704"/>
            <a:ext cx="3784438" cy="28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1034168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illustrates how payload mass (kg) varies across orbits such as LEO, MEO, GEO, GTO, and SSO.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payloads tend to be associated with more energy-intensive orbits, influencing mission difficulty and landing success.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 clustering helps identify which orbits typically carry higher or lower payload categories</a:t>
            </a:r>
            <a:r>
              <a:rPr lang="en-GB" sz="1600" dirty="0"/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8D835-2AFC-9DAA-FF06-7D278A94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275" y="3429000"/>
            <a:ext cx="4221142" cy="308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1042270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line chart was created to show the average landing success rate per year.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upward trend reflects SpaceX’s rapid technological improvements in booster reusability.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years show inconsistent outcomes; later years exhibit strong, stable success rates, aligning with the introduction of improved booster versions like F9 FT and Block 5.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BBDF7-75BB-4A98-4C72-727E0221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546" y="3971747"/>
            <a:ext cx="4238907" cy="24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5288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retrieved all unique launch site names from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confirms the presence of the four official SpaceX sites used during the analyzed timeframe: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SLC-41 (depending on dataset version)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names form the basis for site-level analysis in later slides.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500" dirty="0">
                <a:solidFill>
                  <a:srgbClr val="0948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8C7F9-B93C-A2A2-2EE6-9452F788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411" y="2013586"/>
            <a:ext cx="2870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used pattern matching (LIKE 'CCA%') to filter launch sites whose names begin with "CCA".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returns Cape Canaveral–related pads, e.g.: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demonstrates use of SQL string filtering in exploratory analysis.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500" dirty="0">
                <a:solidFill>
                  <a:srgbClr val="0948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FD6E6-44A3-3EFD-D5A0-18FFAA0E8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5" y="4365818"/>
            <a:ext cx="7772400" cy="186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omputed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total payload mass carried by boosters for NASA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helps quantify NASA’s utilization of Falcon 9 platform and total delivered mass 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represents cumulative payload over all NASA-related launches in the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500" dirty="0">
                <a:solidFill>
                  <a:srgbClr val="0948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E4886-2FBC-0750-A25C-76558BFE2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04" y="3841173"/>
            <a:ext cx="4648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calculated the average payload mass carried by booster version Falcon 9 v1.1.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provides insight into the performance envelope of earlier Falcon 9 versions.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Comparing averages across booster types helps understand engineering improvements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500" dirty="0">
                <a:solidFill>
                  <a:srgbClr val="0948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DDB70-E9BD-ACB4-941A-B90FE238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04" y="4001294"/>
            <a:ext cx="43434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Retrieved the earliest date where the landing outcome was Success (ground pad).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marks a historical milestone for SpaceX, as successful ground landings enabled rapid refurbishment and reuse.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confirms when reusability first became operationally reliable.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500" dirty="0">
                <a:solidFill>
                  <a:srgbClr val="0948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8D55B-267D-A211-8DCD-75721A76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08" y="4001294"/>
            <a:ext cx="4826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GB" sz="1600" dirty="0"/>
              <a:t>QL query filtered missions that: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Landed successfully on a </a:t>
            </a:r>
            <a:r>
              <a:rPr lang="en-GB" sz="1600" b="1" dirty="0"/>
              <a:t>drone ship</a:t>
            </a:r>
            <a:r>
              <a:rPr lang="en-GB" sz="1600" dirty="0"/>
              <a:t>, 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Carried </a:t>
            </a:r>
            <a:r>
              <a:rPr lang="en-GB" sz="1600" b="1" dirty="0"/>
              <a:t>payload mass between 4000 and 6000 kg</a:t>
            </a:r>
            <a:r>
              <a:rPr lang="en-GB" sz="1600" dirty="0"/>
              <a:t>.</a:t>
            </a:r>
          </a:p>
          <a:p>
            <a:r>
              <a:rPr lang="en-GB" sz="1600" dirty="0"/>
              <a:t>These missions demonstrate booster performance under high-payload, offshore recovery profiles.</a:t>
            </a:r>
          </a:p>
          <a:p>
            <a:r>
              <a:rPr lang="en-GB" sz="1600" dirty="0"/>
              <a:t>Result includes the booster IDs that met these criteria.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948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4C16B-F00C-0040-CE72-15820CBF1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35" y="3277290"/>
            <a:ext cx="3864264" cy="32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23686"/>
            <a:ext cx="9701381" cy="46018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analyzes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 Falcon 9 launch data to understand the factors influencing first-stage landing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workflow includes data collection (API + web scraping), data wrangling, exploratory data analysis (visual + SQL), interactive analytics (Folium +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Dash), and predictive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modeling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findings show that launch site, booster version, payload mass, and orbit type strongly correlate with landing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Decision Tree model achieved the best performance, making it suitable for estimating future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aggregation counted total successful vs failed landing outcomes across all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Provides a clear summary of Falcon 9 landing reliability.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ratio between successes and failures shows substantial improvement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500" dirty="0">
                <a:solidFill>
                  <a:srgbClr val="0948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DED77-3283-FD1B-5D8C-EE584418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82" y="3761405"/>
            <a:ext cx="2743200" cy="254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7724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query was used to identify the booster(s) associated with the highest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result highlights the missions that pushed Falcon 9’s lift capacity to its limits.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Knowing which boosters handled the maximum payload helps understand performance differences between older and newer booster versions.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500" dirty="0">
                <a:solidFill>
                  <a:srgbClr val="0948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ACC4C-EE5E-5407-EA05-0D4EC3CAF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772" y="1674235"/>
            <a:ext cx="23113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690540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Retrieved launch records from year 2015 where the landing outcome was a failure on drone ship.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outputs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failures represent the early phase of SpaceX’s ocean-based recovery attempts, before the technique became more reliable.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500" dirty="0">
                <a:solidFill>
                  <a:srgbClr val="0948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CBCB6-3A26-E3E1-B21F-FC7A434D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8" y="2091838"/>
            <a:ext cx="3868266" cy="286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808426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query ranked landing outcomes in descending order based on frequency within the selected date range.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Shows how often each outcome occurred, such as: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(ground pad)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(drone ship)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(drone ship)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(ground pad)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ranking helps visualize SpaceX’s rapid improvements in booster recovery during this period.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500" dirty="0">
                <a:solidFill>
                  <a:srgbClr val="0948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94344-60BC-CBD0-E8FF-A6236F781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44" y="1788980"/>
            <a:ext cx="3778828" cy="43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GB" sz="1600" dirty="0"/>
              <a:t>This Folium map displays </a:t>
            </a:r>
            <a:r>
              <a:rPr lang="en-GB" sz="1600" b="1" dirty="0"/>
              <a:t>all SpaceX launch sites worldwide</a:t>
            </a:r>
            <a:r>
              <a:rPr lang="en-GB" sz="1600" dirty="0"/>
              <a:t>, marked with interactive location pins.</a:t>
            </a:r>
          </a:p>
          <a:p>
            <a:r>
              <a:rPr lang="en-GB" sz="1600" dirty="0"/>
              <a:t>It provides a geographical overview of where Falcon 9 missions originate.</a:t>
            </a:r>
          </a:p>
          <a:p>
            <a:r>
              <a:rPr lang="en-GB" sz="1600" dirty="0"/>
              <a:t>Marker tooltips include the site name and coordinates, allowing users to explore spatial context easily.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b="1" dirty="0"/>
              <a:t>Global Launch Site Map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286BB-2538-58F6-C0F9-A9260DA4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52" y="4059382"/>
            <a:ext cx="4751161" cy="248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Folium map visualizes landing outcomes using </a:t>
            </a:r>
            <a:r>
              <a:rPr lang="en-GB" b="1" dirty="0"/>
              <a:t>distinct </a:t>
            </a:r>
            <a:r>
              <a:rPr lang="en-GB" b="1" dirty="0" err="1"/>
              <a:t>colors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Green markers → Successful landings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Red markers → Failed landings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spatial pattern reveals which launch sites have the highest success density.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helps identify operational differences across locations.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Launch Outcomes by Site (Color-Coded Markers)</a:t>
            </a:r>
            <a:endParaRPr lang="en-US" dirty="0">
              <a:solidFill>
                <a:srgbClr val="FF0000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screenshot focuses on a selected launch site and shows: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Nearby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Highways, railroads, or logistic routes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distances from the site to the closest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analysis is useful to understand safety margins, logistics, and site selection rationale.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b="1" dirty="0"/>
              <a:t>Proximity Analysis of Launch Site Infrastructure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2B578-7CED-B101-F9BF-374A8DEF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48" y="4170218"/>
            <a:ext cx="3977987" cy="24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shows the total number of successful launches for each launch site when “All Sites” is selected.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gives an immediate understanding of which sites contribute most to overall mission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Differences in slice size reflect varying launch frequencies and performance history.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3400" dirty="0">
                <a:solidFill>
                  <a:srgbClr val="0B49CB"/>
                </a:solidFill>
                <a:latin typeface="Abadi"/>
              </a:rPr>
              <a:t>Launch Success Counts Across All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03732"/>
            <a:ext cx="9886781" cy="3905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significantly reduces launch costs by recovering and reusing Falcon 9 first-stage boosters. Understanding what drives successful landings is crucial for improving reliability and reducing mission cost.</a:t>
            </a: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aims to answer the central question:</a:t>
            </a:r>
            <a:b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whether a Falcon 9 first stage will land successfully based on historical launch data?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a specific launch site is selected in the dashboard, the pie chart updates to show its success vs failure ratio.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view highlights which site has the highest success rate, typically KSC LC-39A for this dataset.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breakdown helps compare operational reliability across sites.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3700" dirty="0">
                <a:solidFill>
                  <a:srgbClr val="0B49CB"/>
                </a:solidFill>
                <a:latin typeface="Abadi"/>
              </a:rPr>
              <a:t>Success Ratio for Top-Performing Launch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visualizes Payload Mass (kg) versus Launch Outcome (class) for all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range slider allows selecting different payload intervals, revealing success patterns across payload categories.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insights from this chart typically show: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Mid-range payloads (≈2000–5000 kg) exhibit the highest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Extremely low or high payloads often correlate with more failures.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categories (colored groups) highlight which generations perform best.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38200" y="57664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5300" dirty="0">
                <a:solidFill>
                  <a:srgbClr val="0B49CB"/>
                </a:solidFill>
                <a:latin typeface="Abadi"/>
              </a:rPr>
              <a:t>Payload vs. Launch Outcome Scatter (All Sites)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51560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600" dirty="0"/>
              <a:t>A bar chart was generated to compare the accuracy of all trained classification models: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SVM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K-Nearest </a:t>
            </a:r>
            <a:r>
              <a:rPr lang="en-GB" sz="1600" dirty="0" err="1"/>
              <a:t>Neighbors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Decision Tree (best performer)</a:t>
            </a:r>
            <a:endParaRPr lang="en-GB" sz="1600" dirty="0"/>
          </a:p>
          <a:p>
            <a:r>
              <a:rPr lang="en-GB" sz="1600" dirty="0"/>
              <a:t>The Decision Tree achieved the </a:t>
            </a:r>
            <a:r>
              <a:rPr lang="en-GB" sz="1600" b="1" dirty="0"/>
              <a:t>highest cross-validation accuracy (~0.88)</a:t>
            </a:r>
            <a:r>
              <a:rPr lang="en-GB" sz="1600" dirty="0"/>
              <a:t>.</a:t>
            </a:r>
          </a:p>
          <a:p>
            <a:r>
              <a:rPr lang="en-GB" sz="1600" dirty="0"/>
              <a:t>On the test set, the Decision Tree model reached an accuracy of </a:t>
            </a:r>
            <a:r>
              <a:rPr lang="en-GB" sz="1600" b="1" dirty="0"/>
              <a:t>~0.72</a:t>
            </a:r>
            <a:r>
              <a:rPr lang="en-GB" sz="1600" dirty="0"/>
              <a:t>, showing strong generalization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600" dirty="0"/>
              <a:t>The confusion matrix of the </a:t>
            </a:r>
            <a:r>
              <a:rPr lang="en-GB" sz="1600" b="1" dirty="0"/>
              <a:t>Decision Tree</a:t>
            </a:r>
            <a:r>
              <a:rPr lang="en-GB" sz="1600" dirty="0"/>
              <a:t> model shows its performance on the test set: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True Positives (TP):</a:t>
            </a:r>
            <a:r>
              <a:rPr lang="en-GB" sz="1600" dirty="0"/>
              <a:t> Correctly predicted successful landings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True Negatives (TN):</a:t>
            </a:r>
            <a:r>
              <a:rPr lang="en-GB" sz="1600" dirty="0"/>
              <a:t> Correctly predicted failed landings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False Positives (FP):</a:t>
            </a:r>
            <a:r>
              <a:rPr lang="en-GB" sz="1600" dirty="0"/>
              <a:t> Predicted success where actual outcome was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False Negatives (FN):</a:t>
            </a:r>
            <a:r>
              <a:rPr lang="en-GB" sz="1600" dirty="0"/>
              <a:t> Predicted failure where actual outcome was success</a:t>
            </a:r>
          </a:p>
          <a:p>
            <a:r>
              <a:rPr lang="en-GB" sz="1600" dirty="0"/>
              <a:t>Interpretation: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The model correctly identifies most successful landings.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Misclassifications occur mostly in borderline cases with unusual payloads or rare orbits.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7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built a complete end-to-end data science workflow using real SpaceX launch data.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revealed key factors influencing landing success: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category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(Folium + Dash) provided deeper insights into spatial and operational patterns.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were developed and evaluated, with the Decision Tree emerging as the best performer.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modeling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demonstrates how data-driven tools can support launch planning, cost estimation, and risk assessment</a:t>
            </a:r>
            <a:r>
              <a:rPr lang="en-GB" sz="1600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dditional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resources and artifacts from this project may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code snippets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queries used in EDA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tables, and extended outputs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 diagnostic plots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references and intermediate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Full project repository: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GyorfiCsaba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AppliedDataScienceCapstonet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1533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launch records using SpaceX REST API and web scraping.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Cleaned, transformed, and harmonized raw launch data for analysis.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Conducted using Python visualizations and SQL queries to identify trends and key factors.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geospatial visualizations with Folium and a fully interactive dashboard with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Built, tuned, and evaluated multiple ML models (Logistic Regression, SVM, KNN, Decision Tree).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SpaceX Falcon 9 launch data from two primary sources: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Public SpaceX REST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of launch records from HTML tables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key attributes such as payload mass, orbit type, launch site, booster version, and landing outcome.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Combined datasets into a consolidated analytical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Python.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– SpaceX API</a:t>
            </a:r>
          </a:p>
          <a:p>
            <a:pPr lvl="1"/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Retrieved launch metadata via SpaceX REST API using requests and JSON parsing.</a:t>
            </a:r>
          </a:p>
          <a:p>
            <a:pPr lvl="1"/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fields: launch site, orbit, flight number, payload mass, booster version, and landing outcome.</a:t>
            </a:r>
          </a:p>
          <a:p>
            <a:pPr lvl="1"/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Transformed API output into structured tables for further analysis.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GyorfiCsaba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AppliedDataScienceCapstone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48416-EC8F-EF7A-7307-88BDF7383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1" y="1414841"/>
            <a:ext cx="3971961" cy="49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92499"/>
            <a:ext cx="4084638" cy="50657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–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Scraped launch information from a public SpaceX launch table using requests +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complementary attributes not available in the API, such as detailed payload information and mission identifiers.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Merged scraped results with API dataset to resolve missing values and improve data completeness.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dirty="0"/>
              <a:t>https://</a:t>
            </a:r>
            <a:r>
              <a:rPr lang="en-GB" sz="1600" dirty="0" err="1"/>
              <a:t>github.com</a:t>
            </a:r>
            <a:r>
              <a:rPr lang="en-GB" sz="1600" dirty="0"/>
              <a:t>/</a:t>
            </a:r>
            <a:r>
              <a:rPr lang="en-GB" sz="1600" dirty="0" err="1"/>
              <a:t>GyorfiCsaba</a:t>
            </a:r>
            <a:r>
              <a:rPr lang="en-GB" sz="1600" dirty="0"/>
              <a:t>/</a:t>
            </a:r>
            <a:r>
              <a:rPr lang="en-GB" sz="1600" dirty="0" err="1"/>
              <a:t>AppliedDataScienceCapstone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7EC64-7740-C392-E389-375605C1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94" y="1385573"/>
            <a:ext cx="3872242" cy="47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</TotalTime>
  <Words>2626</Words>
  <Application>Microsoft Macintosh PowerPoint</Application>
  <PresentationFormat>Widescreen</PresentationFormat>
  <Paragraphs>327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Csaba Gyorfi</cp:lastModifiedBy>
  <cp:revision>202</cp:revision>
  <dcterms:created xsi:type="dcterms:W3CDTF">2021-04-29T18:58:34Z</dcterms:created>
  <dcterms:modified xsi:type="dcterms:W3CDTF">2025-12-07T22:57:23Z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